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73" r:id="rId4"/>
  </p:sldMasterIdLst>
  <p:sldIdLst>
    <p:sldId id="257" r:id="rId5"/>
    <p:sldId id="262" r:id="rId6"/>
    <p:sldId id="270" r:id="rId7"/>
    <p:sldId id="264" r:id="rId8"/>
    <p:sldId id="265" r:id="rId9"/>
    <p:sldId id="266" r:id="rId10"/>
    <p:sldId id="267" r:id="rId11"/>
    <p:sldId id="268" r:id="rId12"/>
    <p:sldId id="269" r:id="rId13"/>
    <p:sldId id="272" r:id="rId14"/>
    <p:sldId id="271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44529"/>
    <a:srgbClr val="2B3922"/>
    <a:srgbClr val="2E3722"/>
    <a:srgbClr val="FCF7F1"/>
    <a:srgbClr val="B8D233"/>
    <a:srgbClr val="5CC6D6"/>
    <a:srgbClr val="F8D22F"/>
    <a:srgbClr val="F03F2B"/>
    <a:srgbClr val="3488A0"/>
    <a:srgbClr val="5790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19" autoAdjust="0"/>
  </p:normalViewPr>
  <p:slideViewPr>
    <p:cSldViewPr snapToGrid="0">
      <p:cViewPr varScale="1">
        <p:scale>
          <a:sx n="81" d="100"/>
          <a:sy n="81" d="100"/>
        </p:scale>
        <p:origin x="46" y="28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5/16/2020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7701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5/16/2020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3708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5/16/2020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60714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5/16/2020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46721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5/16/2020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9960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5/16/2020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74131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5/16/2020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72471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5/16/2020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86021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5/16/2020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782230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5/16/2020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5776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65" r:id="rId5"/>
    <p:sldLayoutId id="2147483671" r:id="rId6"/>
    <p:sldLayoutId id="2147483672" r:id="rId7"/>
    <p:sldLayoutId id="2147483662" r:id="rId8"/>
    <p:sldLayoutId id="2147483663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000" i="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bstract image">
            <a:extLst>
              <a:ext uri="{FF2B5EF4-FFF2-40B4-BE49-F238E27FC236}">
                <a16:creationId xmlns:a16="http://schemas.microsoft.com/office/drawing/2014/main" id="{8045422F-7258-40AC-BD2E-2469AA4489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82" name="Rectangle 81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5067" y="1808532"/>
            <a:ext cx="5452527" cy="324093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61010" y="1975104"/>
            <a:ext cx="5120640" cy="290779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C3B467-088C-4F3D-A9A7-105C4E1E20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33792" y="2170093"/>
            <a:ext cx="4775075" cy="1630907"/>
          </a:xfrm>
        </p:spPr>
        <p:txBody>
          <a:bodyPr>
            <a:normAutofit fontScale="90000"/>
          </a:bodyPr>
          <a:lstStyle/>
          <a:p>
            <a:r>
              <a:rPr lang="en-US" sz="4400" dirty="0">
                <a:solidFill>
                  <a:schemeClr val="tx1"/>
                </a:solidFill>
              </a:rPr>
              <a:t>Used car price prediction model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722DDC-8EEE-4A06-8DFE-B44871EAA2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33793" y="3801000"/>
            <a:ext cx="4775075" cy="1081896"/>
          </a:xfrm>
        </p:spPr>
        <p:txBody>
          <a:bodyPr numCol="2">
            <a:normAutofit fontScale="92500" lnSpcReduction="10000"/>
          </a:bodyPr>
          <a:lstStyle/>
          <a:p>
            <a:pPr>
              <a:spcAft>
                <a:spcPts val="600"/>
              </a:spcAft>
            </a:pPr>
            <a:endParaRPr lang="en-US" sz="1200" dirty="0">
              <a:solidFill>
                <a:schemeClr val="tx1"/>
              </a:solidFill>
            </a:endParaRPr>
          </a:p>
          <a:p>
            <a:pPr>
              <a:spcAft>
                <a:spcPts val="600"/>
              </a:spcAft>
            </a:pPr>
            <a:r>
              <a:rPr lang="en-US" sz="1200" dirty="0">
                <a:solidFill>
                  <a:schemeClr val="tx1"/>
                </a:solidFill>
              </a:rPr>
              <a:t>Samira </a:t>
            </a:r>
            <a:r>
              <a:rPr lang="en-US" sz="1200" dirty="0" err="1">
                <a:solidFill>
                  <a:schemeClr val="tx1"/>
                </a:solidFill>
              </a:rPr>
              <a:t>Mohammadzadeh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</a:p>
          <a:p>
            <a:pPr>
              <a:spcAft>
                <a:spcPts val="600"/>
              </a:spcAft>
            </a:pPr>
            <a:endParaRPr lang="en-US" sz="1200" dirty="0">
              <a:solidFill>
                <a:schemeClr val="tx1"/>
              </a:solidFill>
            </a:endParaRPr>
          </a:p>
          <a:p>
            <a:pPr>
              <a:spcAft>
                <a:spcPts val="600"/>
              </a:spcAft>
            </a:pPr>
            <a:r>
              <a:rPr lang="en-US" sz="1200" dirty="0">
                <a:solidFill>
                  <a:schemeClr val="tx1"/>
                </a:solidFill>
              </a:rPr>
              <a:t>Vince Sy</a:t>
            </a:r>
          </a:p>
          <a:p>
            <a:pPr>
              <a:spcAft>
                <a:spcPts val="600"/>
              </a:spcAft>
            </a:pPr>
            <a:endParaRPr lang="en-US" sz="1200" dirty="0">
              <a:solidFill>
                <a:schemeClr val="tx1"/>
              </a:solidFill>
            </a:endParaRPr>
          </a:p>
          <a:p>
            <a:pPr>
              <a:spcAft>
                <a:spcPts val="600"/>
              </a:spcAft>
            </a:pPr>
            <a:r>
              <a:rPr lang="en-US" sz="1200" dirty="0" err="1">
                <a:solidFill>
                  <a:schemeClr val="tx1"/>
                </a:solidFill>
              </a:rPr>
              <a:t>Shadi</a:t>
            </a:r>
            <a:r>
              <a:rPr lang="en-US" sz="1200" dirty="0">
                <a:solidFill>
                  <a:schemeClr val="tx1"/>
                </a:solidFill>
              </a:rPr>
              <a:t> Salama</a:t>
            </a:r>
          </a:p>
          <a:p>
            <a:pPr>
              <a:spcAft>
                <a:spcPts val="600"/>
              </a:spcAft>
            </a:pPr>
            <a:endParaRPr lang="en-US" sz="1200" dirty="0">
              <a:solidFill>
                <a:schemeClr val="tx1"/>
              </a:solidFill>
            </a:endParaRPr>
          </a:p>
          <a:p>
            <a:pPr>
              <a:spcAft>
                <a:spcPts val="600"/>
              </a:spcAft>
            </a:pPr>
            <a:r>
              <a:rPr lang="en-US" sz="1200" dirty="0" err="1">
                <a:solidFill>
                  <a:schemeClr val="tx1"/>
                </a:solidFill>
              </a:rPr>
              <a:t>Shadi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Askarzadeh</a:t>
            </a:r>
            <a:endParaRPr 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42807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shelf, library, book, store&#10;&#10;Description automatically generated">
            <a:extLst>
              <a:ext uri="{FF2B5EF4-FFF2-40B4-BE49-F238E27FC236}">
                <a16:creationId xmlns:a16="http://schemas.microsoft.com/office/drawing/2014/main" id="{3834487C-B386-4FC2-93B7-87506CE9B4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36" y="0"/>
            <a:ext cx="120273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4855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0CD405-24B0-48BD-810D-D30E5603DC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485" y="2937387"/>
            <a:ext cx="10058400" cy="1371600"/>
          </a:xfrm>
        </p:spPr>
        <p:txBody>
          <a:bodyPr/>
          <a:lstStyle/>
          <a:p>
            <a:pPr algn="ctr"/>
            <a:r>
              <a:rPr lang="en-US" dirty="0"/>
              <a:t>Thank you </a:t>
            </a:r>
          </a:p>
        </p:txBody>
      </p:sp>
    </p:spTree>
    <p:extLst>
      <p:ext uri="{BB962C8B-B14F-4D97-AF65-F5344CB8AC3E}">
        <p14:creationId xmlns:p14="http://schemas.microsoft.com/office/powerpoint/2010/main" val="5617055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ECB529-79AD-4001-B1A1-CD43412A7D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751200"/>
          </a:xfrm>
        </p:spPr>
        <p:txBody>
          <a:bodyPr/>
          <a:lstStyle/>
          <a:p>
            <a:r>
              <a:rPr lang="en-US" dirty="0"/>
              <a:t>Project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85F1AF-3D72-471D-A244-2F2F5FF17B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669002"/>
            <a:ext cx="10058400" cy="4283742"/>
          </a:xfrm>
        </p:spPr>
        <p:txBody>
          <a:bodyPr/>
          <a:lstStyle/>
          <a:p>
            <a:r>
              <a:rPr lang="en-US" dirty="0"/>
              <a:t>Data Source: </a:t>
            </a:r>
          </a:p>
          <a:p>
            <a:r>
              <a:rPr lang="en-US" dirty="0"/>
              <a:t>Data Size: 800K+</a:t>
            </a:r>
          </a:p>
          <a:p>
            <a:r>
              <a:rPr lang="en-US" dirty="0"/>
              <a:t>Sample Data: 1997-2018 used car prices for Honda, Toyota and Nissan</a:t>
            </a:r>
          </a:p>
          <a:p>
            <a:r>
              <a:rPr lang="en-US" dirty="0"/>
              <a:t>Technology used:</a:t>
            </a:r>
          </a:p>
          <a:p>
            <a:pPr lvl="4"/>
            <a:r>
              <a:rPr lang="en-US" dirty="0"/>
              <a:t>HTML/CSS/Bootstrap </a:t>
            </a:r>
          </a:p>
          <a:p>
            <a:pPr lvl="4"/>
            <a:r>
              <a:rPr lang="en-US" dirty="0"/>
              <a:t>Python Pandas</a:t>
            </a:r>
          </a:p>
          <a:p>
            <a:pPr lvl="4"/>
            <a:r>
              <a:rPr lang="en-US" dirty="0"/>
              <a:t>Spark	</a:t>
            </a:r>
          </a:p>
          <a:p>
            <a:pPr lvl="4"/>
            <a:r>
              <a:rPr lang="en-US" dirty="0"/>
              <a:t>Matplotlib</a:t>
            </a:r>
          </a:p>
          <a:p>
            <a:pPr lvl="4"/>
            <a:r>
              <a:rPr lang="en-US" dirty="0" err="1"/>
              <a:t>Sklearn</a:t>
            </a:r>
            <a:r>
              <a:rPr lang="en-US" dirty="0"/>
              <a:t> (</a:t>
            </a:r>
            <a:r>
              <a:rPr lang="en-US" dirty="0" err="1"/>
              <a:t>LinearRegression</a:t>
            </a:r>
            <a:r>
              <a:rPr lang="en-US" dirty="0"/>
              <a:t> , </a:t>
            </a:r>
            <a:r>
              <a:rPr lang="en-US" dirty="0" err="1"/>
              <a:t>MinMaxscaler</a:t>
            </a:r>
            <a:r>
              <a:rPr lang="en-US" dirty="0"/>
              <a:t>, </a:t>
            </a:r>
            <a:r>
              <a:rPr lang="en-US" dirty="0" err="1"/>
              <a:t>train_test_split</a:t>
            </a:r>
            <a:r>
              <a:rPr lang="en-US" dirty="0"/>
              <a:t>, </a:t>
            </a:r>
            <a:r>
              <a:rPr lang="en-US" dirty="0" err="1"/>
              <a:t>LableEncode</a:t>
            </a:r>
            <a:r>
              <a:rPr lang="en-US" dirty="0"/>
              <a:t>)</a:t>
            </a:r>
          </a:p>
          <a:p>
            <a:pPr lvl="4"/>
            <a:r>
              <a:rPr lang="en-US" dirty="0"/>
              <a:t>Flask</a:t>
            </a:r>
          </a:p>
          <a:p>
            <a:pPr lvl="4"/>
            <a:r>
              <a:rPr lang="en-US" dirty="0"/>
              <a:t>AWS</a:t>
            </a:r>
          </a:p>
          <a:p>
            <a:pPr marL="182880" lvl="4">
              <a:lnSpc>
                <a:spcPct val="110000"/>
              </a:lnSpc>
              <a:spcBef>
                <a:spcPts val="900"/>
              </a:spcBef>
            </a:pPr>
            <a:r>
              <a:rPr lang="en-US" sz="1500" dirty="0"/>
              <a:t>Prediction Model : </a:t>
            </a:r>
            <a:r>
              <a:rPr lang="en-US" sz="1500" dirty="0" err="1"/>
              <a:t>RandomForest</a:t>
            </a:r>
            <a:r>
              <a:rPr lang="en-US" sz="1500" dirty="0"/>
              <a:t> (RF) score:</a:t>
            </a:r>
          </a:p>
          <a:p>
            <a:pPr marL="182880" lvl="4">
              <a:lnSpc>
                <a:spcPct val="110000"/>
              </a:lnSpc>
              <a:spcBef>
                <a:spcPts val="900"/>
              </a:spcBef>
            </a:pPr>
            <a:r>
              <a:rPr lang="en-US" sz="1500" dirty="0"/>
              <a:t>Infrastructure:  AWS EC2 Elastic Beans 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lvl="5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8098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FE9735F-958B-4C12-A5FC-7894C4FC2B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9124" y="2436984"/>
            <a:ext cx="2123570" cy="122347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2F4C0D5-5B26-4B36-891E-F46545F14CFC}"/>
              </a:ext>
            </a:extLst>
          </p:cNvPr>
          <p:cNvSpPr txBox="1"/>
          <p:nvPr/>
        </p:nvSpPr>
        <p:spPr>
          <a:xfrm>
            <a:off x="1190587" y="1996624"/>
            <a:ext cx="2406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HTML/CSS Bootstrap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4708B04-78E1-4A46-B5A8-78E176C99010}"/>
              </a:ext>
            </a:extLst>
          </p:cNvPr>
          <p:cNvSpPr/>
          <p:nvPr/>
        </p:nvSpPr>
        <p:spPr>
          <a:xfrm>
            <a:off x="749431" y="1036948"/>
            <a:ext cx="10784264" cy="512818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BDF742C9-BD9E-45B0-93CB-AD486EA80B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6574" y="450609"/>
            <a:ext cx="1489435" cy="1489435"/>
          </a:xfrm>
          <a:prstGeom prst="rect">
            <a:avLst/>
          </a:prstGeom>
        </p:spPr>
      </p:pic>
      <p:pic>
        <p:nvPicPr>
          <p:cNvPr id="1026" name="Picture 2" descr="Flask logo vector">
            <a:extLst>
              <a:ext uri="{FF2B5EF4-FFF2-40B4-BE49-F238E27FC236}">
                <a16:creationId xmlns:a16="http://schemas.microsoft.com/office/drawing/2014/main" id="{85B8ED80-3776-4F06-AAF6-709433DB7C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9370" y="4375513"/>
            <a:ext cx="1489435" cy="1489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A picture containing drawing&#10;&#10;Description automatically generated">
            <a:extLst>
              <a:ext uri="{FF2B5EF4-FFF2-40B4-BE49-F238E27FC236}">
                <a16:creationId xmlns:a16="http://schemas.microsoft.com/office/drawing/2014/main" id="{4BC863F1-8080-40EC-BE7F-E4F5E3CC1E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36483" y="2634519"/>
            <a:ext cx="3037380" cy="102593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8280E1C-9ABF-432C-B1CA-176A72B21044}"/>
              </a:ext>
            </a:extLst>
          </p:cNvPr>
          <p:cNvSpPr/>
          <p:nvPr/>
        </p:nvSpPr>
        <p:spPr>
          <a:xfrm>
            <a:off x="4797077" y="3429000"/>
            <a:ext cx="215796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machine learning</a:t>
            </a:r>
          </a:p>
          <a:p>
            <a:pPr algn="ctr"/>
            <a:r>
              <a:rPr lang="en-US" dirty="0"/>
              <a:t>Random Forest</a:t>
            </a:r>
          </a:p>
        </p:txBody>
      </p:sp>
      <p:pic>
        <p:nvPicPr>
          <p:cNvPr id="13" name="Picture 12" descr="A picture containing computer&#10;&#10;Description automatically generated">
            <a:extLst>
              <a:ext uri="{FF2B5EF4-FFF2-40B4-BE49-F238E27FC236}">
                <a16:creationId xmlns:a16="http://schemas.microsoft.com/office/drawing/2014/main" id="{7E95D4E8-3656-41B3-BD49-1611995F6F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36574" y="2258506"/>
            <a:ext cx="1152417" cy="1152417"/>
          </a:xfrm>
          <a:prstGeom prst="rect">
            <a:avLst/>
          </a:prstGeom>
        </p:spPr>
      </p:pic>
      <p:pic>
        <p:nvPicPr>
          <p:cNvPr id="15" name="Picture 14" descr="A picture containing flower&#10;&#10;Description automatically generated">
            <a:extLst>
              <a:ext uri="{FF2B5EF4-FFF2-40B4-BE49-F238E27FC236}">
                <a16:creationId xmlns:a16="http://schemas.microsoft.com/office/drawing/2014/main" id="{692B8040-799C-4EFE-862F-D97FA22671C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07452" y="287828"/>
            <a:ext cx="2346691" cy="2346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3752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5E4404-B906-4DED-BCFF-A44327F22268}"/>
              </a:ext>
            </a:extLst>
          </p:cNvPr>
          <p:cNvSpPr txBox="1"/>
          <p:nvPr/>
        </p:nvSpPr>
        <p:spPr>
          <a:xfrm>
            <a:off x="2384255" y="426128"/>
            <a:ext cx="6613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Data Cleaning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C1D41C6-1BE4-4E85-BFAA-F0B56BF229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3491" y="887793"/>
            <a:ext cx="8387271" cy="222267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F2F1AE3-37FF-4E35-AC54-C3B90A62D6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146" y="3195084"/>
            <a:ext cx="11061624" cy="11049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051133C-A0C9-48B2-9B91-147F49A17F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237" y="4505417"/>
            <a:ext cx="10677525" cy="1926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3190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3B79E37-7F12-40D7-8307-BB350E0433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935" y="1217723"/>
            <a:ext cx="4904252" cy="307906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9945C99-C656-4C60-B4C9-7F1E719089D1}"/>
              </a:ext>
            </a:extLst>
          </p:cNvPr>
          <p:cNvSpPr txBox="1"/>
          <p:nvPr/>
        </p:nvSpPr>
        <p:spPr>
          <a:xfrm>
            <a:off x="2384255" y="426128"/>
            <a:ext cx="6613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Data Visualization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F01F145-2546-4A5C-B16F-88EFACD838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217722"/>
            <a:ext cx="5198463" cy="30790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4C2F5D8-EF82-401F-BA92-CCAA54DE83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8473" y="4492102"/>
            <a:ext cx="8848725" cy="1788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8790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37C20B9-C8E1-43D4-B77F-F93F2451F2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8390" y="3434436"/>
            <a:ext cx="5772150" cy="13525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5BBAA65-A3E2-4840-864C-D515564D9CE2}"/>
              </a:ext>
            </a:extLst>
          </p:cNvPr>
          <p:cNvSpPr txBox="1"/>
          <p:nvPr/>
        </p:nvSpPr>
        <p:spPr>
          <a:xfrm>
            <a:off x="2384255" y="426128"/>
            <a:ext cx="6613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Machine Learning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D89673C-858A-4C4C-976E-E3BC264437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2472" y="887793"/>
            <a:ext cx="5686425" cy="24860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F72D387-3078-4097-BC17-E912D57946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5887" y="4847604"/>
            <a:ext cx="8610600" cy="495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E737F3E-55AF-4277-BD1A-1E07830D2A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7875" y="5387061"/>
            <a:ext cx="80391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2030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59CFB7C-3015-4F22-B88E-AE02B877C9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3944" y="1209827"/>
            <a:ext cx="9039225" cy="21240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F59A1CB-F6C2-416F-9404-C01A9F0F52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6018" y="3494546"/>
            <a:ext cx="6315075" cy="277593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9F4C260-D56F-4624-BCFA-8ADF0ADBA87A}"/>
              </a:ext>
            </a:extLst>
          </p:cNvPr>
          <p:cNvSpPr txBox="1"/>
          <p:nvPr/>
        </p:nvSpPr>
        <p:spPr>
          <a:xfrm>
            <a:off x="2295478" y="510335"/>
            <a:ext cx="6613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Choose our Model</a:t>
            </a:r>
          </a:p>
        </p:txBody>
      </p:sp>
    </p:spTree>
    <p:extLst>
      <p:ext uri="{BB962C8B-B14F-4D97-AF65-F5344CB8AC3E}">
        <p14:creationId xmlns:p14="http://schemas.microsoft.com/office/powerpoint/2010/main" val="27814119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68137ED-B8D2-47A2-A603-58E518F96F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6194" y="1256877"/>
            <a:ext cx="4189347" cy="318150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D2E747A-1D07-4622-82D6-F191144CF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9145" y="421284"/>
            <a:ext cx="10058400" cy="754986"/>
          </a:xfrm>
        </p:spPr>
        <p:txBody>
          <a:bodyPr/>
          <a:lstStyle/>
          <a:p>
            <a:r>
              <a:rPr lang="en-US" sz="2400" b="1" dirty="0">
                <a:solidFill>
                  <a:schemeClr val="tx1"/>
                </a:solidFill>
                <a:latin typeface="+mn-lt"/>
              </a:rPr>
              <a:t>Integration-Flask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9CEF6C-8266-4306-B3FE-D2359998F3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8345" y="1290786"/>
            <a:ext cx="4279005" cy="31136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3E6ADFA-95C4-4DFE-907C-60CA864517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4838" y="4616387"/>
            <a:ext cx="5334000" cy="1774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2956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E4D98-6EF4-4B79-AD44-1871438F42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0369" y="470517"/>
            <a:ext cx="10058400" cy="710213"/>
          </a:xfrm>
        </p:spPr>
        <p:txBody>
          <a:bodyPr/>
          <a:lstStyle/>
          <a:p>
            <a:r>
              <a:rPr lang="en-US" sz="2400" b="1" dirty="0">
                <a:solidFill>
                  <a:schemeClr val="tx1"/>
                </a:solidFill>
                <a:latin typeface="+mn-lt"/>
              </a:rPr>
              <a:t>UI/UX– HTML/CSS/Bootstrap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1E00CC-666F-427C-956B-FE2494C7DF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3231" y="1180730"/>
            <a:ext cx="9037318" cy="5206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32564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FIVE">
      <a:dk1>
        <a:sysClr val="windowText" lastClr="000000"/>
      </a:dk1>
      <a:lt1>
        <a:sysClr val="window" lastClr="FFFFFF"/>
      </a:lt1>
      <a:dk2>
        <a:srgbClr val="505046"/>
      </a:dk2>
      <a:lt2>
        <a:srgbClr val="F5F6F4"/>
      </a:lt2>
      <a:accent1>
        <a:srgbClr val="57903F"/>
      </a:accent1>
      <a:accent2>
        <a:srgbClr val="F03F2B"/>
      </a:accent2>
      <a:accent3>
        <a:srgbClr val="3488A0"/>
      </a:accent3>
      <a:accent4>
        <a:srgbClr val="F8D22F"/>
      </a:accent4>
      <a:accent5>
        <a:srgbClr val="5CC6D6"/>
      </a:accent5>
      <a:accent6>
        <a:srgbClr val="B8D233"/>
      </a:accent6>
      <a:hlink>
        <a:srgbClr val="00B0F0"/>
      </a:hlink>
      <a:folHlink>
        <a:srgbClr val="B2B2B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iginal 5_01_Win32" id="{77344C68-A3F1-476B-8680-97D7F429B46B}" vid="{89780073-58E8-4DFF-BF29-BA99F8052841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37651BA-F45C-4845-9AB3-E0A65B39F5E1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CDB58277-F8DF-46FF-84EC-EF41B835E69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D276E62-80A3-44DD-9BCC-97ED2B99B57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109</Words>
  <Application>Microsoft Office PowerPoint</Application>
  <PresentationFormat>Widescreen</PresentationFormat>
  <Paragraphs>34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Century Gothic</vt:lpstr>
      <vt:lpstr>Garamond</vt:lpstr>
      <vt:lpstr>SavonVTI</vt:lpstr>
      <vt:lpstr>Used car price prediction model</vt:lpstr>
      <vt:lpstr>Project Overview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Integration-Flask</vt:lpstr>
      <vt:lpstr>UI/UX– HTML/CSS/Bootstrap</vt:lpstr>
      <vt:lpstr>PowerPoint Presentation</vt:lpstr>
      <vt:lpstr>Thank you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2020-05-15T04:13:39Z</dcterms:created>
  <dcterms:modified xsi:type="dcterms:W3CDTF">2020-05-16T17:00:05Z</dcterms:modified>
</cp:coreProperties>
</file>